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9" r:id="rId8"/>
    <p:sldId id="264" r:id="rId9"/>
    <p:sldId id="268" r:id="rId10"/>
    <p:sldId id="266" r:id="rId11"/>
    <p:sldId id="270" r:id="rId12"/>
    <p:sldId id="271" r:id="rId13"/>
    <p:sldId id="272" r:id="rId14"/>
    <p:sldId id="273" r:id="rId15"/>
    <p:sldId id="274" r:id="rId16"/>
    <p:sldId id="276" r:id="rId17"/>
    <p:sldId id="275" r:id="rId1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016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827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45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179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616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870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486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442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649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694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214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FC30-503D-2A42-9120-CDF6FC80B501}" type="datetimeFigureOut">
              <a:rPr kumimoji="1" lang="zh-CN" altLang="en-US" smtClean="0"/>
              <a:t>2020/11/13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80B8-9447-9F4F-9032-A71D0B37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556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file://localhost/http/::www.unique-mt.com:upLoad:product:month_1604:201604270950557547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longduosci.com:Up:day_150731:201507311105108045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66802" y="1148500"/>
            <a:ext cx="701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 smtClean="0">
                <a:solidFill>
                  <a:srgbClr val="F2F2F2"/>
                </a:solidFill>
                <a:latin typeface="黑体"/>
                <a:ea typeface="黑体"/>
                <a:cs typeface="黑体"/>
              </a:rPr>
              <a:t>中国华唯</a:t>
            </a:r>
            <a:endParaRPr kumimoji="1" lang="en-US" altLang="zh-CN" sz="6000" dirty="0" smtClean="0">
              <a:solidFill>
                <a:srgbClr val="F2F2F2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kumimoji="1" lang="en-US" altLang="zh-CN" sz="3200" dirty="0" err="1" smtClean="0">
                <a:solidFill>
                  <a:srgbClr val="F2F2F2"/>
                </a:solidFill>
                <a:latin typeface="Arial"/>
                <a:ea typeface="黑体"/>
                <a:cs typeface="Arial"/>
              </a:rPr>
              <a:t>Hua</a:t>
            </a:r>
            <a:r>
              <a:rPr kumimoji="1" lang="en-US" altLang="zh-CN" sz="3200" dirty="0" smtClean="0">
                <a:solidFill>
                  <a:srgbClr val="F2F2F2"/>
                </a:solidFill>
                <a:latin typeface="Arial"/>
                <a:ea typeface="黑体"/>
                <a:cs typeface="Arial"/>
              </a:rPr>
              <a:t> Wei </a:t>
            </a:r>
            <a:r>
              <a:rPr kumimoji="1" lang="en-US" altLang="zh-CN" sz="3200" dirty="0" smtClean="0">
                <a:solidFill>
                  <a:srgbClr val="F2F2F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1" lang="en-US" altLang="zh-CN" sz="3200" dirty="0" smtClean="0">
                <a:solidFill>
                  <a:srgbClr val="F2F2F2"/>
                </a:solidFill>
                <a:latin typeface="Arial"/>
                <a:ea typeface="Wingdings"/>
                <a:cs typeface="Arial"/>
                <a:sym typeface="Wingdings"/>
              </a:rPr>
              <a:t>China</a:t>
            </a:r>
            <a:endParaRPr kumimoji="1" lang="zh-CN" altLang="en-US" sz="3200" dirty="0">
              <a:solidFill>
                <a:srgbClr val="F2F2F2"/>
              </a:solidFill>
              <a:latin typeface="Arial"/>
              <a:ea typeface="黑体"/>
              <a:cs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7500" y="3343878"/>
            <a:ext cx="326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华文隶书"/>
                <a:ea typeface="华文隶书"/>
                <a:cs typeface="华文隶书"/>
              </a:rPr>
              <a:t>识微见远</a:t>
            </a:r>
            <a:endParaRPr kumimoji="1" lang="zh-CN" altLang="en-US" sz="6000" dirty="0">
              <a:solidFill>
                <a:schemeClr val="bg1">
                  <a:lumMod val="95000"/>
                </a:schemeClr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7061" y="4347851"/>
            <a:ext cx="3814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Microcosmic To </a:t>
            </a:r>
            <a:r>
              <a:rPr lang="en-US" altLang="zh-CN" sz="2400" dirty="0">
                <a:solidFill>
                  <a:schemeClr val="bg1"/>
                </a:solidFill>
              </a:rPr>
              <a:t>M</a:t>
            </a:r>
            <a:r>
              <a:rPr lang="en-US" altLang="zh-CN" sz="2400" dirty="0" smtClean="0">
                <a:solidFill>
                  <a:schemeClr val="bg1"/>
                </a:solidFill>
              </a:rPr>
              <a:t>acroscopic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直线连接符 10"/>
          <p:cNvCxnSpPr/>
          <p:nvPr/>
        </p:nvCxnSpPr>
        <p:spPr>
          <a:xfrm>
            <a:off x="0" y="3046064"/>
            <a:ext cx="9144000" cy="0"/>
          </a:xfrm>
          <a:prstGeom prst="line">
            <a:avLst/>
          </a:prstGeom>
          <a:ln>
            <a:gradFill flip="none" rotWithShape="1">
              <a:gsLst>
                <a:gs pos="51000">
                  <a:srgbClr val="FF0000"/>
                </a:gs>
                <a:gs pos="100000">
                  <a:prstClr val="white"/>
                </a:gs>
                <a:gs pos="0">
                  <a:prstClr val="white"/>
                </a:gs>
              </a:gsLst>
              <a:lin ang="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406" y="2792069"/>
            <a:ext cx="1008194" cy="5570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73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9" y="907948"/>
            <a:ext cx="3979331" cy="1518181"/>
          </a:xfrm>
          <a:prstGeom prst="rect">
            <a:avLst/>
          </a:prstGeom>
        </p:spPr>
      </p:pic>
      <p:pic>
        <p:nvPicPr>
          <p:cNvPr id="6" name="图片 5" descr="564277641047293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2436572"/>
            <a:ext cx="1316565" cy="143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60206" y="95147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/>
              <a:t>镀层测厚项目</a:t>
            </a:r>
            <a:endParaRPr lang="zh-CN" altLang="en-US" sz="3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27939" y="6360805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7939" y="1516339"/>
            <a:ext cx="4101584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COATING</a:t>
            </a:r>
            <a:r>
              <a:rPr lang="en-US" altLang="zh-CN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0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THICHKNESS </a:t>
            </a:r>
          </a:p>
          <a:p>
            <a:r>
              <a:rPr lang="en-US" altLang="zh-CN" sz="40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MEASUREMENT 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39" y="240384"/>
            <a:ext cx="889542" cy="491460"/>
          </a:xfrm>
          <a:prstGeom prst="rect">
            <a:avLst/>
          </a:prstGeom>
          <a:effectLst/>
        </p:spPr>
      </p:pic>
      <p:sp>
        <p:nvSpPr>
          <p:cNvPr id="27" name="文本框 26"/>
          <p:cNvSpPr txBox="1"/>
          <p:nvPr/>
        </p:nvSpPr>
        <p:spPr>
          <a:xfrm>
            <a:off x="1286934" y="210115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x-none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Our plan:2018~2019</a:t>
            </a:r>
            <a:endParaRPr kumimoji="1"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隶书"/>
              <a:ea typeface="华文隶书"/>
              <a:cs typeface="华文隶书"/>
            </a:endParaRPr>
          </a:p>
        </p:txBody>
      </p:sp>
      <p:cxnSp>
        <p:nvCxnSpPr>
          <p:cNvPr id="28" name="直线连接符 27"/>
          <p:cNvCxnSpPr/>
          <p:nvPr/>
        </p:nvCxnSpPr>
        <p:spPr>
          <a:xfrm>
            <a:off x="227939" y="794891"/>
            <a:ext cx="36497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062886" y="324433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FFFFFF"/>
                </a:solidFill>
              </a:rPr>
              <a:t>PCB</a:t>
            </a:r>
            <a:r>
              <a:rPr kumimoji="1" lang="zh-CN" altLang="en-US" dirty="0">
                <a:solidFill>
                  <a:srgbClr val="FFFFFF"/>
                </a:solidFill>
              </a:rPr>
              <a:t>行业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96634" y="2598002"/>
            <a:ext cx="6607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镀层测厚仪</a:t>
            </a:r>
            <a:r>
              <a:rPr lang="zh-CN" altLang="zh-CN" dirty="0">
                <a:solidFill>
                  <a:srgbClr val="000000"/>
                </a:solidFill>
              </a:rPr>
              <a:t>使</a:t>
            </a:r>
            <a:r>
              <a:rPr lang="zh-CN" altLang="en-US" dirty="0">
                <a:solidFill>
                  <a:srgbClr val="000000"/>
                </a:solidFill>
              </a:rPr>
              <a:t>客户</a:t>
            </a:r>
            <a:r>
              <a:rPr lang="zh-CN" altLang="zh-CN" dirty="0">
                <a:solidFill>
                  <a:srgbClr val="000000"/>
                </a:solidFill>
              </a:rPr>
              <a:t>的操作符合严格要求，以确保高品质，避免昂贵的返工成本</a:t>
            </a:r>
            <a:r>
              <a:rPr lang="zh-CN" altLang="zh-CN" dirty="0" smtClean="0">
                <a:solidFill>
                  <a:srgbClr val="000000"/>
                </a:solidFill>
              </a:rPr>
              <a:t>。</a:t>
            </a:r>
            <a:r>
              <a:rPr lang="zh-CN" altLang="en-US" dirty="0" smtClean="0">
                <a:solidFill>
                  <a:srgbClr val="000000"/>
                </a:solidFill>
              </a:rPr>
              <a:t>企业的钢需！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431447" y="3229761"/>
            <a:ext cx="2898076" cy="2914141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PCB/半导体/电子行业应用</a:t>
            </a:r>
            <a:r>
              <a:rPr lang="zh-CN" altLang="zh-CN" sz="2800" dirty="0" smtClean="0">
                <a:effectLst/>
              </a:rPr>
              <a:t> </a:t>
            </a:r>
            <a:endParaRPr kumimoji="1" lang="zh-CN" altLang="en-US" sz="2800" dirty="0"/>
          </a:p>
        </p:txBody>
      </p:sp>
      <p:sp>
        <p:nvSpPr>
          <p:cNvPr id="22" name="椭圆 21"/>
          <p:cNvSpPr/>
          <p:nvPr/>
        </p:nvSpPr>
        <p:spPr>
          <a:xfrm>
            <a:off x="5670460" y="3229761"/>
            <a:ext cx="2898076" cy="2914141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五金电镀</a:t>
            </a:r>
            <a:r>
              <a:rPr lang="zh-CN" altLang="zh-CN" sz="2800" dirty="0" smtClean="0">
                <a:effectLst/>
              </a:rPr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51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88" y="862624"/>
            <a:ext cx="3371982" cy="14360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7939" y="967657"/>
            <a:ext cx="5661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/>
              <a:t>大气</a:t>
            </a:r>
            <a:r>
              <a:rPr lang="en-US" altLang="zh-CN" sz="3600" dirty="0" smtClean="0"/>
              <a:t>PM2.5 </a:t>
            </a:r>
            <a:r>
              <a:rPr lang="zh-CN" altLang="en-US" sz="3600" dirty="0" smtClean="0"/>
              <a:t>重金属检测项目 </a:t>
            </a:r>
            <a:endParaRPr lang="zh-CN" altLang="en-US" sz="3600" dirty="0"/>
          </a:p>
        </p:txBody>
      </p:sp>
      <p:pic>
        <p:nvPicPr>
          <p:cNvPr id="8" name="Picture 6" descr="http://www.unique-mt.com/upLoad/product/month_1604/201604270950557547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9000"/>
          <a:stretch>
            <a:fillRect/>
          </a:stretch>
        </p:blipFill>
        <p:spPr bwMode="auto">
          <a:xfrm>
            <a:off x="227939" y="2258869"/>
            <a:ext cx="1414594" cy="185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824778" y="2298691"/>
            <a:ext cx="69716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已经完成后期主体工作，</a:t>
            </a:r>
            <a:r>
              <a:rPr lang="en-US" altLang="zh-CN" sz="2800" dirty="0" smtClean="0"/>
              <a:t>2018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8</a:t>
            </a:r>
            <a:r>
              <a:rPr lang="zh-CN" altLang="en-US" sz="2800" dirty="0" smtClean="0"/>
              <a:t>月结项</a:t>
            </a:r>
          </a:p>
          <a:p>
            <a:r>
              <a:rPr lang="zh-CN" altLang="en-US" sz="2800" dirty="0" smtClean="0"/>
              <a:t>全国有</a:t>
            </a:r>
            <a:r>
              <a:rPr lang="en-US" altLang="zh-CN" sz="2800" dirty="0" smtClean="0"/>
              <a:t>1000</a:t>
            </a:r>
            <a:r>
              <a:rPr lang="zh-CN" altLang="en-US" sz="2800" dirty="0" smtClean="0"/>
              <a:t>个左右的空气检测国控点的需求。并且，我们将参与国家相关标准的制定。</a:t>
            </a:r>
          </a:p>
          <a:p>
            <a:r>
              <a:rPr lang="zh-CN" altLang="en-US" sz="2800" dirty="0" smtClean="0"/>
              <a:t>在将来的销售方面，我们具有独特的竞争力！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227939" y="6360805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7939" y="1662481"/>
            <a:ext cx="765586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  <a:latin typeface="Arial"/>
                <a:cs typeface="Arial"/>
              </a:rPr>
              <a:t>AIR PM2.5 HEAVY METAL DETECTION 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533" y="4131212"/>
            <a:ext cx="84239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Completed in the late August 2018.</a:t>
            </a:r>
          </a:p>
          <a:p>
            <a:r>
              <a:rPr lang="en-US" altLang="zh-CN" sz="2800" dirty="0" smtClean="0"/>
              <a:t>The 1000 national control points for air testing in the country will need it. Moreover, we will participate in the formulation of relevant national standards. We have strong competitiveness.</a:t>
            </a:r>
            <a:endParaRPr lang="zh-CN" altLang="en-US" sz="28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39" y="240384"/>
            <a:ext cx="889542" cy="491460"/>
          </a:xfrm>
          <a:prstGeom prst="rect">
            <a:avLst/>
          </a:prstGeom>
          <a:effectLst/>
        </p:spPr>
      </p:pic>
      <p:sp>
        <p:nvSpPr>
          <p:cNvPr id="18" name="文本框 17"/>
          <p:cNvSpPr txBox="1"/>
          <p:nvPr/>
        </p:nvSpPr>
        <p:spPr>
          <a:xfrm>
            <a:off x="1286934" y="210115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x-none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Our plan:2018~2019</a:t>
            </a:r>
            <a:endParaRPr kumimoji="1"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隶书"/>
              <a:ea typeface="华文隶书"/>
              <a:cs typeface="华文隶书"/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227939" y="794891"/>
            <a:ext cx="36497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3483" y="975269"/>
            <a:ext cx="182614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一号项目</a:t>
            </a:r>
            <a:endParaRPr lang="zh-CN" altLang="en-US" sz="3200" dirty="0"/>
          </a:p>
        </p:txBody>
      </p:sp>
      <p:pic>
        <p:nvPicPr>
          <p:cNvPr id="8" name="图片 7" descr="710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9" y="2125701"/>
            <a:ext cx="1737690" cy="15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698234" y="2167463"/>
            <a:ext cx="59298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技术已全面解决、样机已经通过验收</a:t>
            </a:r>
          </a:p>
          <a:p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2698233" y="2752238"/>
            <a:ext cx="3067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有望在</a:t>
            </a:r>
            <a:r>
              <a:rPr lang="en-US" altLang="zh-CN" sz="2800" dirty="0" smtClean="0"/>
              <a:t>2019</a:t>
            </a:r>
            <a:r>
              <a:rPr lang="zh-CN" altLang="en-US" sz="2800" dirty="0" smtClean="0"/>
              <a:t>年实施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2706517" y="3317012"/>
            <a:ext cx="3067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首批订单约</a:t>
            </a:r>
            <a:r>
              <a:rPr lang="en-US" altLang="zh-CN" sz="2800" dirty="0" smtClean="0"/>
              <a:t>2000</a:t>
            </a:r>
            <a:r>
              <a:rPr lang="zh-CN" altLang="en-US" sz="2800" dirty="0" smtClean="0"/>
              <a:t>台</a:t>
            </a:r>
            <a:endParaRPr lang="zh-CN" altLang="en-US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27939" y="6360805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57316" y="1414099"/>
            <a:ext cx="31947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  <a:latin typeface="Arial"/>
                <a:cs typeface="Arial"/>
              </a:rPr>
              <a:t>NO.1 PROJECT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7598" y="3964599"/>
            <a:ext cx="8050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The technology has been completely solved and the sample has passed the acceptance.</a:t>
            </a:r>
            <a:endParaRPr lang="zh-CN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629231" y="4911841"/>
            <a:ext cx="6254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It is expected to be implemented in 2019.</a:t>
            </a:r>
            <a:endParaRPr lang="zh-CN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611759" y="5428734"/>
            <a:ext cx="521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The first order is about 2000 units.</a:t>
            </a:r>
            <a:endParaRPr lang="zh-CN" altLang="en-US" sz="28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9" y="240384"/>
            <a:ext cx="889542" cy="491460"/>
          </a:xfrm>
          <a:prstGeom prst="rect">
            <a:avLst/>
          </a:prstGeom>
          <a:effectLst/>
        </p:spPr>
      </p:pic>
      <p:sp>
        <p:nvSpPr>
          <p:cNvPr id="24" name="文本框 23"/>
          <p:cNvSpPr txBox="1"/>
          <p:nvPr/>
        </p:nvSpPr>
        <p:spPr>
          <a:xfrm>
            <a:off x="1286934" y="210115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x-none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Our plan:2018~2019</a:t>
            </a:r>
            <a:endParaRPr kumimoji="1"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隶书"/>
              <a:ea typeface="华文隶书"/>
              <a:cs typeface="华文隶书"/>
            </a:endParaRPr>
          </a:p>
        </p:txBody>
      </p:sp>
      <p:cxnSp>
        <p:nvCxnSpPr>
          <p:cNvPr id="25" name="直线连接符 24"/>
          <p:cNvCxnSpPr/>
          <p:nvPr/>
        </p:nvCxnSpPr>
        <p:spPr>
          <a:xfrm>
            <a:off x="227939" y="794891"/>
            <a:ext cx="36497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3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882992"/>
            <a:ext cx="3027552" cy="11475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2651" y="88299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合金成分分析项目</a:t>
            </a:r>
            <a:endParaRPr lang="zh-CN" altLang="en-US" sz="2800" dirty="0"/>
          </a:p>
        </p:txBody>
      </p:sp>
      <p:pic>
        <p:nvPicPr>
          <p:cNvPr id="8" name="图片 7" descr="微信图片_201807131618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3" y="2187802"/>
            <a:ext cx="1709828" cy="14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285999" y="1962887"/>
            <a:ext cx="5900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特别适合缺少标样组的检测需求（如冶金矿业、新材料研发、军工等）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2285999" y="2916994"/>
            <a:ext cx="5718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2018</a:t>
            </a:r>
            <a:r>
              <a:rPr lang="zh-CN" altLang="en-US" sz="2800" dirty="0" smtClean="0"/>
              <a:t>年开始研发，</a:t>
            </a:r>
            <a:r>
              <a:rPr lang="en-US" altLang="zh-CN" sz="2800" dirty="0" smtClean="0"/>
              <a:t>2019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月完成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27939" y="6360805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7939" y="1407700"/>
            <a:ext cx="603915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  <a:latin typeface="Arial"/>
                <a:cs typeface="Arial"/>
              </a:rPr>
              <a:t>ALLOY ANALYSIS PROJECT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2651" y="3963369"/>
            <a:ext cx="84638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smtClean="0"/>
              <a:t>It is especially suitable for testing requirements lacking standard sample (such as metallurgy mining, new material research and development, military industry, etc.).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1466980" y="5206723"/>
            <a:ext cx="7297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Started in 2018 and will complete in April 2019.</a:t>
            </a:r>
            <a:endParaRPr lang="zh-CN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332651" y="5711519"/>
            <a:ext cx="3707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Estimated sales volume:</a:t>
            </a:r>
            <a:endParaRPr lang="zh-CN" altLang="en-US" sz="28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39" y="240384"/>
            <a:ext cx="889542" cy="491460"/>
          </a:xfrm>
          <a:prstGeom prst="rect">
            <a:avLst/>
          </a:prstGeom>
          <a:effectLst/>
        </p:spPr>
      </p:pic>
      <p:sp>
        <p:nvSpPr>
          <p:cNvPr id="23" name="文本框 22"/>
          <p:cNvSpPr txBox="1"/>
          <p:nvPr/>
        </p:nvSpPr>
        <p:spPr>
          <a:xfrm>
            <a:off x="1286934" y="210115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x-none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Our plan:2018~2019</a:t>
            </a:r>
            <a:endParaRPr kumimoji="1"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隶书"/>
              <a:ea typeface="华文隶书"/>
              <a:cs typeface="华文隶书"/>
            </a:endParaRPr>
          </a:p>
        </p:txBody>
      </p:sp>
      <p:cxnSp>
        <p:nvCxnSpPr>
          <p:cNvPr id="24" name="直线连接符 23"/>
          <p:cNvCxnSpPr/>
          <p:nvPr/>
        </p:nvCxnSpPr>
        <p:spPr>
          <a:xfrm>
            <a:off x="227939" y="794891"/>
            <a:ext cx="36497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7939" y="910735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土壤、探矿、废金属成分（手持式测试仪）</a:t>
            </a:r>
            <a:endParaRPr lang="zh-CN" altLang="en-US" sz="2800" dirty="0"/>
          </a:p>
        </p:txBody>
      </p:sp>
      <p:pic>
        <p:nvPicPr>
          <p:cNvPr id="8" name="Picture 8" descr="http://longduosci.com/Up/day_150731/201507311105108045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0" y="1775883"/>
            <a:ext cx="1619368" cy="17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096618" y="2278658"/>
            <a:ext cx="5872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与上市公司正在洽谈合作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2124665" y="2808836"/>
            <a:ext cx="3152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市场容量：</a:t>
            </a:r>
            <a:r>
              <a:rPr lang="en-US" altLang="zh-TW" sz="2800" dirty="0" smtClean="0"/>
              <a:t>3.8</a:t>
            </a:r>
            <a:r>
              <a:rPr lang="zh-TW" altLang="en-US" sz="2800" dirty="0" smtClean="0"/>
              <a:t>亿元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27939" y="6394671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96617" y="1364501"/>
            <a:ext cx="6699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Oil, mineral exploration and scrap metal composition (handheld tester)</a:t>
            </a:r>
            <a:endParaRPr lang="zh-CN" altLang="en-US" sz="2800" b="1" dirty="0"/>
          </a:p>
        </p:txBody>
      </p:sp>
      <p:sp>
        <p:nvSpPr>
          <p:cNvPr id="15" name="矩形 14"/>
          <p:cNvSpPr/>
          <p:nvPr/>
        </p:nvSpPr>
        <p:spPr>
          <a:xfrm>
            <a:off x="409515" y="4741740"/>
            <a:ext cx="8192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In the establishment of the project</a:t>
            </a:r>
          </a:p>
          <a:p>
            <a:r>
              <a:rPr lang="en-US" altLang="zh-CN" sz="2800" dirty="0" smtClean="0"/>
              <a:t>Three months to complete prototype production.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426451" y="5645048"/>
            <a:ext cx="5029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Market capacity: RMB380 million</a:t>
            </a:r>
            <a:endParaRPr lang="zh-CN" altLang="en-US" sz="28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39" y="240384"/>
            <a:ext cx="889542" cy="491460"/>
          </a:xfrm>
          <a:prstGeom prst="rect">
            <a:avLst/>
          </a:prstGeom>
          <a:effectLst/>
        </p:spPr>
      </p:pic>
      <p:sp>
        <p:nvSpPr>
          <p:cNvPr id="22" name="文本框 21"/>
          <p:cNvSpPr txBox="1"/>
          <p:nvPr/>
        </p:nvSpPr>
        <p:spPr>
          <a:xfrm>
            <a:off x="1286934" y="210115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x-none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Our plan:2018~2019</a:t>
            </a:r>
            <a:endParaRPr kumimoji="1"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隶书"/>
              <a:ea typeface="华文隶书"/>
              <a:cs typeface="华文隶书"/>
            </a:endParaRPr>
          </a:p>
        </p:txBody>
      </p:sp>
      <p:cxnSp>
        <p:nvCxnSpPr>
          <p:cNvPr id="23" name="直线连接符 22"/>
          <p:cNvCxnSpPr/>
          <p:nvPr/>
        </p:nvCxnSpPr>
        <p:spPr>
          <a:xfrm>
            <a:off x="227939" y="794891"/>
            <a:ext cx="36497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733" y="3531619"/>
            <a:ext cx="6787366" cy="13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7939" y="985337"/>
            <a:ext cx="42883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水泥钢铁（波谱）项目</a:t>
            </a:r>
            <a:endParaRPr lang="zh-CN" altLang="en-US" sz="3200" dirty="0"/>
          </a:p>
        </p:txBody>
      </p:sp>
      <p:pic>
        <p:nvPicPr>
          <p:cNvPr id="8" name="Picture 7" descr="201604261633175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8" y="2153198"/>
            <a:ext cx="1576405" cy="155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26267" y="2168008"/>
            <a:ext cx="5917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实现水泥、钢铁、陶瓷、玻璃、耐火材料等炉前快速准确的元素成分分析。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2794001" y="3129146"/>
            <a:ext cx="5765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2019</a:t>
            </a:r>
            <a:r>
              <a:rPr lang="zh-CN" altLang="en-US" sz="2800" dirty="0" smtClean="0"/>
              <a:t>年有望在国内仪器市占率提升到</a:t>
            </a:r>
            <a:r>
              <a:rPr lang="en-US" altLang="zh-CN" sz="2800" dirty="0" smtClean="0"/>
              <a:t>40%</a:t>
            </a:r>
            <a:r>
              <a:rPr lang="zh-CN" altLang="en-US" sz="2800" dirty="0" smtClean="0"/>
              <a:t>以上。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27939" y="6360805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8954" y="1494514"/>
            <a:ext cx="499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Cement steel (spectrum) project</a:t>
            </a:r>
            <a:endParaRPr lang="zh-CN" altLang="en-US" sz="2800" b="1" dirty="0"/>
          </a:p>
        </p:txBody>
      </p:sp>
      <p:sp>
        <p:nvSpPr>
          <p:cNvPr id="14" name="矩形 13"/>
          <p:cNvSpPr/>
          <p:nvPr/>
        </p:nvSpPr>
        <p:spPr>
          <a:xfrm>
            <a:off x="440266" y="4070321"/>
            <a:ext cx="8119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The rapid and accurate elemental analysis of cement, steel, ceramics, glass and refractory materials.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440266" y="5045363"/>
            <a:ext cx="8203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In 2019, the market share of domestic instruments is expected to increase to more than 40%.</a:t>
            </a:r>
            <a:endParaRPr lang="zh-CN" altLang="en-US" sz="28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9" y="240384"/>
            <a:ext cx="889542" cy="491460"/>
          </a:xfrm>
          <a:prstGeom prst="rect">
            <a:avLst/>
          </a:prstGeom>
          <a:effectLst/>
        </p:spPr>
      </p:pic>
      <p:sp>
        <p:nvSpPr>
          <p:cNvPr id="20" name="文本框 19"/>
          <p:cNvSpPr txBox="1"/>
          <p:nvPr/>
        </p:nvSpPr>
        <p:spPr>
          <a:xfrm>
            <a:off x="1286934" y="210115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x-none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Our plan:2018~2019</a:t>
            </a:r>
            <a:endParaRPr kumimoji="1"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隶书"/>
              <a:ea typeface="华文隶书"/>
              <a:cs typeface="华文隶书"/>
            </a:endParaRPr>
          </a:p>
        </p:txBody>
      </p:sp>
      <p:cxnSp>
        <p:nvCxnSpPr>
          <p:cNvPr id="21" name="直线连接符 20"/>
          <p:cNvCxnSpPr/>
          <p:nvPr/>
        </p:nvCxnSpPr>
        <p:spPr>
          <a:xfrm>
            <a:off x="227939" y="794891"/>
            <a:ext cx="36497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230" y="903771"/>
            <a:ext cx="3332308" cy="12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466" y="2269065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>
                <a:solidFill>
                  <a:schemeClr val="bg1"/>
                </a:solidFill>
              </a:rPr>
              <a:t>XRF</a:t>
            </a:r>
            <a:r>
              <a:rPr kumimoji="1" lang="zh-CN" altLang="en-US" sz="3200" dirty="0" smtClean="0">
                <a:solidFill>
                  <a:schemeClr val="bg1"/>
                </a:solidFill>
              </a:rPr>
              <a:t>未来的应用领域</a:t>
            </a:r>
          </a:p>
          <a:p>
            <a:pPr algn="ctr"/>
            <a:endParaRPr kumimoji="1" lang="zh-CN" altLang="en-US" sz="3200" dirty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200" dirty="0" smtClean="0">
                <a:solidFill>
                  <a:schemeClr val="bg1"/>
                </a:solidFill>
              </a:rPr>
              <a:t>民用市场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4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406" y="1428043"/>
            <a:ext cx="1008194" cy="557014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227939" y="2398402"/>
            <a:ext cx="866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 smtClean="0">
                <a:solidFill>
                  <a:schemeClr val="bg1"/>
                </a:solidFill>
                <a:latin typeface="Heiti SC Light"/>
                <a:ea typeface="Heiti SC Light"/>
                <a:cs typeface="Heiti SC Light"/>
              </a:rPr>
              <a:t>深圳市华唯计量技术开发有限公司</a:t>
            </a:r>
            <a:endParaRPr kumimoji="1" lang="zh-CN" altLang="en-US" sz="2800" b="1" dirty="0">
              <a:solidFill>
                <a:schemeClr val="bg1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29216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chemeClr val="bg1"/>
                </a:solidFill>
              </a:rPr>
              <a:t>Shenzhen</a:t>
            </a:r>
            <a:r>
              <a:rPr kumimoji="1" lang="zh-CN" altLang="en-US" sz="28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bg1"/>
                </a:solidFill>
              </a:rPr>
              <a:t>Unique Metrical Technology </a:t>
            </a:r>
            <a:r>
              <a:rPr kumimoji="1" lang="en-US" altLang="zh-CN" sz="2800" dirty="0" err="1" smtClean="0">
                <a:solidFill>
                  <a:schemeClr val="bg1"/>
                </a:solidFill>
              </a:rPr>
              <a:t>Co.Ltd</a:t>
            </a:r>
            <a:r>
              <a:rPr kumimoji="1" lang="en-US" altLang="zh-CN" sz="2800" dirty="0" smtClean="0">
                <a:solidFill>
                  <a:schemeClr val="bg1"/>
                </a:solidFill>
              </a:rPr>
              <a:t>.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39" y="367583"/>
            <a:ext cx="889542" cy="491460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2082404" y="1367442"/>
            <a:ext cx="6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XRF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技术应用始于</a:t>
            </a:r>
            <a:r>
              <a:rPr kumimoji="1" lang="en-US" altLang="zh-CN" sz="3600" b="1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1986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年</a:t>
            </a:r>
            <a:endParaRPr kumimoji="1" lang="zh-CN" altLang="en-US" sz="3600" b="1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7939" y="3245939"/>
            <a:ext cx="842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世界顶尖技术专家组成的研发团队</a:t>
            </a:r>
            <a:endParaRPr kumimoji="1" lang="zh-CN" altLang="en-US" sz="3600" b="1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7939" y="1367442"/>
            <a:ext cx="337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我们的</a:t>
            </a:r>
            <a:endParaRPr kumimoji="1" lang="zh-CN" altLang="en-US" sz="3600" b="1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939" y="6381204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/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/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/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/>
                </a:solidFill>
              </a:rPr>
              <a:t>.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467" y="2201337"/>
            <a:ext cx="75522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i="1" dirty="0" smtClean="0">
                <a:solidFill>
                  <a:schemeClr val="bg1">
                    <a:lumMod val="95000"/>
                  </a:schemeClr>
                </a:solidFill>
              </a:rPr>
              <a:t>Our XRF Technology began  in</a:t>
            </a:r>
            <a:r>
              <a:rPr kumimoji="1" lang="zh-CN" altLang="en-US" sz="32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zh-CN" sz="3200" i="1" dirty="0" smtClean="0">
                <a:solidFill>
                  <a:schemeClr val="bg1">
                    <a:lumMod val="95000"/>
                  </a:schemeClr>
                </a:solidFill>
              </a:rPr>
              <a:t>1986</a:t>
            </a:r>
            <a:endParaRPr kumimoji="1" lang="zh-CN" altLang="en-US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7480" y="4257306"/>
            <a:ext cx="6705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i="1" dirty="0" smtClean="0">
                <a:solidFill>
                  <a:srgbClr val="F2F2F2"/>
                </a:solidFill>
              </a:rPr>
              <a:t>R &amp; D team composed of top technical experts in the world</a:t>
            </a:r>
            <a:endParaRPr lang="zh-CN" altLang="en-US" sz="3200" i="1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7939" y="6381204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/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/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/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/>
                </a:solidFill>
              </a:rPr>
              <a:t>.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784" y="355915"/>
            <a:ext cx="8238820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核心技术</a:t>
            </a:r>
            <a:r>
              <a:rPr kumimoji="1"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Core Technology</a:t>
            </a:r>
            <a:endParaRPr kumimoji="1"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隶书"/>
              <a:ea typeface="华文隶书"/>
              <a:cs typeface="华文隶书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10267" y="2121810"/>
            <a:ext cx="640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>
                <a:solidFill>
                  <a:schemeClr val="accent6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kumimoji="1" lang="en-US" altLang="zh-CN" sz="3200" dirty="0" smtClean="0">
                <a:solidFill>
                  <a:srgbClr val="FFFFFF"/>
                </a:solidFill>
              </a:rPr>
              <a:t>EC\FP\EC+FP </a:t>
            </a:r>
            <a:r>
              <a:rPr kumimoji="1" lang="zh-CN" altLang="en-US" sz="3200" dirty="0" smtClean="0">
                <a:solidFill>
                  <a:srgbClr val="FFFFFF"/>
                </a:solidFill>
              </a:rPr>
              <a:t>法</a:t>
            </a:r>
            <a:r>
              <a:rPr kumimoji="1" lang="en-US" altLang="zh-CN" sz="3200" dirty="0">
                <a:solidFill>
                  <a:srgbClr val="FFFFFF"/>
                </a:solidFill>
              </a:rPr>
              <a:t> </a:t>
            </a:r>
            <a:r>
              <a:rPr kumimoji="1" lang="zh-CN" altLang="en-US" sz="3200" dirty="0" smtClean="0">
                <a:solidFill>
                  <a:srgbClr val="FFFFFF"/>
                </a:solidFill>
              </a:rPr>
              <a:t>全球不超过</a:t>
            </a:r>
            <a:r>
              <a:rPr kumimoji="1" lang="en-US" altLang="zh-CN" sz="3200" dirty="0" smtClean="0">
                <a:solidFill>
                  <a:srgbClr val="FFFFFF"/>
                </a:solidFill>
              </a:rPr>
              <a:t>3</a:t>
            </a:r>
            <a:r>
              <a:rPr kumimoji="1" lang="zh-CN" altLang="en-US" sz="3200" dirty="0" smtClean="0">
                <a:solidFill>
                  <a:srgbClr val="FFFFFF"/>
                </a:solidFill>
              </a:rPr>
              <a:t>家</a:t>
            </a:r>
            <a:endParaRPr kumimoji="1"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29356" y="3093622"/>
            <a:ext cx="31456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kumimoji="1" lang="zh-CN" altLang="en-US" sz="3200" dirty="0" smtClean="0">
                <a:solidFill>
                  <a:srgbClr val="FFFFFF"/>
                </a:solidFill>
              </a:rPr>
              <a:t>偏振二次技术</a:t>
            </a:r>
            <a:endParaRPr kumimoji="1"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3222" y="4117176"/>
            <a:ext cx="31456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chemeClr val="accent6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kumimoji="1" lang="zh-CN" altLang="en-US" sz="3200" dirty="0" smtClean="0">
                <a:solidFill>
                  <a:srgbClr val="FFFFFF"/>
                </a:solidFill>
              </a:rPr>
              <a:t>超短光路设计</a:t>
            </a:r>
            <a:endParaRPr kumimoji="1"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97088" y="5135280"/>
            <a:ext cx="31456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kumimoji="1" lang="zh-CN" altLang="en-US" sz="3200" dirty="0" smtClean="0">
                <a:solidFill>
                  <a:srgbClr val="FFFFFF"/>
                </a:solidFill>
              </a:rPr>
              <a:t>精密机械设计</a:t>
            </a:r>
            <a:endParaRPr kumimoji="1"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" y="1550382"/>
            <a:ext cx="41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 smtClean="0">
                <a:solidFill>
                  <a:srgbClr val="FFFFFF"/>
                </a:solidFill>
              </a:rPr>
              <a:t>国际领先</a:t>
            </a:r>
            <a:r>
              <a:rPr kumimoji="1" lang="en-US" altLang="zh-CN" sz="2800" i="1" dirty="0" smtClean="0">
                <a:solidFill>
                  <a:srgbClr val="FFFFFF"/>
                </a:solidFill>
              </a:rPr>
              <a:t>world leading</a:t>
            </a:r>
            <a:endParaRPr kumimoji="1" lang="zh-CN" altLang="en-US" sz="2800" i="1" dirty="0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2566598"/>
            <a:ext cx="9144000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b="1" i="1" baseline="30000" dirty="0">
              <a:solidFill>
                <a:srgbClr val="FFFFFF"/>
              </a:solidFill>
            </a:endParaRPr>
          </a:p>
          <a:p>
            <a:pPr algn="ctr"/>
            <a:r>
              <a:rPr lang="en-US" altLang="zh-CN" sz="3200" b="1" i="1" baseline="30000" dirty="0">
                <a:solidFill>
                  <a:srgbClr val="FFFFFF"/>
                </a:solidFill>
              </a:rPr>
              <a:t>FUNDAMENTAL PARAMETER METHOD (FP METHOD)</a:t>
            </a:r>
            <a:endParaRPr lang="zh-CN" altLang="en-US" sz="3200" b="1" i="1" dirty="0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84289" y="3764280"/>
            <a:ext cx="5006499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baseline="30000" dirty="0">
                <a:solidFill>
                  <a:srgbClr val="F2F2F2"/>
                </a:solidFill>
              </a:rPr>
              <a:t>SECONDARY POLARIZATION TECHNOLOGY</a:t>
            </a:r>
            <a:endParaRPr lang="zh-CN" altLang="en-US" sz="3200" b="1" i="1" dirty="0">
              <a:solidFill>
                <a:srgbClr val="F2F2F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94915" y="4765451"/>
            <a:ext cx="4105687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baseline="30000" dirty="0">
                <a:solidFill>
                  <a:schemeClr val="bg1">
                    <a:lumMod val="95000"/>
                  </a:schemeClr>
                </a:solidFill>
              </a:rPr>
              <a:t>ULTRASHORT LIGHT PATH DESIGN</a:t>
            </a:r>
            <a:endParaRPr lang="zh-CN" altLang="en-US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29356" y="5720056"/>
            <a:ext cx="3482788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baseline="30000" dirty="0">
                <a:solidFill>
                  <a:schemeClr val="bg1"/>
                </a:solidFill>
              </a:rPr>
              <a:t>PRECISION MACHINE DESIGN</a:t>
            </a:r>
            <a:endParaRPr lang="zh-CN" altLang="en-US" sz="3200" i="1" dirty="0">
              <a:solidFill>
                <a:schemeClr val="bg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1" y="1219987"/>
            <a:ext cx="889542" cy="4914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86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03867" y="243981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我们提供的解决方案</a:t>
            </a:r>
            <a:r>
              <a:rPr kumimoji="1"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 </a:t>
            </a:r>
            <a:r>
              <a:rPr kumimoji="1" lang="en-US" altLang="zh-C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隶书"/>
                <a:cs typeface="Arial Black"/>
              </a:rPr>
              <a:t>OUR SOLUTIONS </a:t>
            </a:r>
            <a:endParaRPr kumimoji="1" lang="zh-CN" alt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ea typeface="华文隶书"/>
              <a:cs typeface="Arial Black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9963" y="1472194"/>
            <a:ext cx="276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zh-CN" sz="2400" dirty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ROHS</a:t>
            </a:r>
            <a:r>
              <a:rPr kumimoji="1" lang="zh-CN" altLang="en-US" sz="2400" dirty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解决方案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3829" y="2686079"/>
            <a:ext cx="252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粮油重金属快检解决方案</a:t>
            </a:r>
            <a:endParaRPr kumimoji="1" lang="zh-CN" altLang="en-US" sz="2400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3867" y="4362103"/>
            <a:ext cx="238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FFFF"/>
                </a:solidFill>
              </a:rPr>
              <a:t>镀层测厚元素分析解决方案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9" y="291183"/>
            <a:ext cx="889542" cy="491460"/>
          </a:xfrm>
          <a:prstGeom prst="rect">
            <a:avLst/>
          </a:prstGeom>
          <a:effectLst/>
        </p:spPr>
      </p:pic>
      <p:sp>
        <p:nvSpPr>
          <p:cNvPr id="13" name="矩形 12"/>
          <p:cNvSpPr/>
          <p:nvPr/>
        </p:nvSpPr>
        <p:spPr>
          <a:xfrm>
            <a:off x="4580187" y="1539926"/>
            <a:ext cx="4572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b="1" baseline="30000" dirty="0" err="1">
                <a:solidFill>
                  <a:schemeClr val="bg1"/>
                </a:solidFill>
                <a:latin typeface="Arial"/>
                <a:cs typeface="Arial"/>
              </a:rPr>
              <a:t>RoHS</a:t>
            </a:r>
            <a:r>
              <a:rPr lang="en-US" altLang="zh-CN" sz="3200" b="1" baseline="30000" dirty="0">
                <a:solidFill>
                  <a:schemeClr val="bg1"/>
                </a:solidFill>
                <a:latin typeface="Arial"/>
                <a:cs typeface="Arial"/>
              </a:rPr>
              <a:t> DIRECTIVE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Arial"/>
                <a:cs typeface="Arial"/>
              </a:rPr>
              <a:t>RAPID DETECTION SOLUTIONS</a:t>
            </a:r>
            <a:endParaRPr lang="zh-CN" alt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80187" y="2816361"/>
            <a:ext cx="3869663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OILS HEAVY METAL DETECTION SOLUTIONS</a:t>
            </a:r>
            <a:endParaRPr lang="zh-CN" alt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80187" y="4345170"/>
            <a:ext cx="3869663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COATING</a:t>
            </a:r>
            <a:r>
              <a:rPr lang="en-US" altLang="zh-CN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altLang="zh-CN" sz="3200" b="1" baseline="30000" dirty="0">
                <a:solidFill>
                  <a:srgbClr val="FFFFFF"/>
                </a:solidFill>
                <a:latin typeface="Arial"/>
                <a:cs typeface="Arial"/>
              </a:rPr>
              <a:t>THICHKNESS </a:t>
            </a:r>
            <a:r>
              <a:rPr lang="en-US" altLang="zh-CN" sz="32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MEASUREMENT SOLUTIONS</a:t>
            </a:r>
            <a:endParaRPr lang="zh-CN" alt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7939" y="6381204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/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/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/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/>
                </a:solidFill>
              </a:rPr>
              <a:t>.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03866" y="1358446"/>
            <a:ext cx="298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大气重金属在线监测解决方案</a:t>
            </a:r>
            <a:endParaRPr kumimoji="1" lang="zh-CN" altLang="en-US" sz="2400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3867" y="3822890"/>
            <a:ext cx="2827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合金分析解决方案</a:t>
            </a:r>
            <a:endParaRPr kumimoji="1" lang="zh-CN" altLang="en-US" sz="2400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3867" y="5102083"/>
            <a:ext cx="314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成份解决方案</a:t>
            </a:r>
            <a:endParaRPr kumimoji="1" lang="zh-CN" altLang="en-US" sz="2400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3867" y="2502968"/>
            <a:ext cx="2269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一号项目解决方案</a:t>
            </a:r>
            <a:endParaRPr kumimoji="1" lang="zh-CN" altLang="en-US" sz="2400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9" y="291183"/>
            <a:ext cx="889542" cy="491460"/>
          </a:xfrm>
          <a:prstGeom prst="rect">
            <a:avLst/>
          </a:prstGeom>
          <a:effectLst/>
        </p:spPr>
      </p:pic>
      <p:sp>
        <p:nvSpPr>
          <p:cNvPr id="10" name="矩形 9"/>
          <p:cNvSpPr/>
          <p:nvPr/>
        </p:nvSpPr>
        <p:spPr>
          <a:xfrm>
            <a:off x="4822065" y="1452176"/>
            <a:ext cx="4118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/>
                <a:cs typeface="Arial"/>
              </a:rPr>
              <a:t>AIR HEAVY METAL DETECTION SOLUTIONS</a:t>
            </a:r>
            <a:endParaRPr lang="zh-CN" alt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7939" y="6381204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/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/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/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/>
                </a:solidFill>
              </a:rPr>
              <a:t>.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89797" y="3822890"/>
            <a:ext cx="3902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/>
                <a:cs typeface="Arial"/>
              </a:rPr>
              <a:t>ALLOY ANALYSIS SOLUTIONS</a:t>
            </a:r>
            <a:endParaRPr lang="zh-CN" alt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2841" y="5074858"/>
            <a:ext cx="3696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"/>
                <a:cs typeface="Arial"/>
              </a:rPr>
              <a:t>Component analysis</a:t>
            </a:r>
            <a:endParaRPr lang="zh-CN" alt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03867" y="243981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我们提供的解决方案</a:t>
            </a:r>
            <a:r>
              <a:rPr kumimoji="1"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 </a:t>
            </a:r>
            <a:r>
              <a:rPr kumimoji="1" lang="en-US" altLang="zh-C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隶书"/>
                <a:cs typeface="Arial Black"/>
              </a:rPr>
              <a:t>OUR SOLUTIONS </a:t>
            </a:r>
            <a:endParaRPr kumimoji="1" lang="zh-CN" alt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ea typeface="华文隶书"/>
              <a:cs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42841" y="2689231"/>
            <a:ext cx="4118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"/>
                <a:cs typeface="Arial"/>
              </a:rPr>
              <a:t>NO.1 SOLUTIONS</a:t>
            </a:r>
            <a:endParaRPr lang="zh-CN" alt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2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9" y="418382"/>
            <a:ext cx="889542" cy="491460"/>
          </a:xfrm>
          <a:prstGeom prst="rect">
            <a:avLst/>
          </a:prstGeom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/>
          <a:srcRect b="65612"/>
          <a:stretch/>
        </p:blipFill>
        <p:spPr>
          <a:xfrm>
            <a:off x="4701543" y="1287393"/>
            <a:ext cx="4442457" cy="11284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/>
          <a:srcRect t="33504" b="31759"/>
          <a:stretch/>
        </p:blipFill>
        <p:spPr>
          <a:xfrm>
            <a:off x="4862806" y="4861389"/>
            <a:ext cx="4281194" cy="109850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t="68012"/>
          <a:stretch/>
        </p:blipFill>
        <p:spPr>
          <a:xfrm>
            <a:off x="0" y="3184988"/>
            <a:ext cx="4299945" cy="101600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286933" y="142383"/>
            <a:ext cx="7857067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我们的战略合作伙伴</a:t>
            </a:r>
            <a:r>
              <a:rPr kumimoji="1"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 </a:t>
            </a:r>
            <a:r>
              <a:rPr kumimoji="1" lang="en-US" altLang="zh-C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隶书"/>
                <a:cs typeface="Arial Black"/>
              </a:rPr>
              <a:t>Our Strategic        </a:t>
            </a:r>
          </a:p>
          <a:p>
            <a:r>
              <a:rPr kumimoji="1" lang="en-US" altLang="zh-CN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隶书"/>
                <a:cs typeface="Arial Black"/>
              </a:rPr>
              <a:t> </a:t>
            </a:r>
            <a:r>
              <a:rPr kumimoji="1" lang="en-US" altLang="zh-C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隶书"/>
                <a:cs typeface="Arial Black"/>
              </a:rPr>
              <a:t>                                  Partners</a:t>
            </a:r>
            <a:endParaRPr kumimoji="1" lang="zh-CN" alt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ea typeface="华文隶书"/>
              <a:cs typeface="Arial Black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7939" y="6360805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/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/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/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/>
                </a:solidFill>
              </a:rPr>
              <a:t>.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69275" y="3819356"/>
            <a:ext cx="418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FFFF"/>
                </a:solidFill>
              </a:rPr>
              <a:t>我们帮助企业提高产品品质、提高工作效率、提高经济效益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69275" y="2556933"/>
            <a:ext cx="409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FFFF"/>
                </a:solidFill>
              </a:rPr>
              <a:t>我们致力于地球的生态环境和安全、人类的健康生活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7939" y="1141574"/>
            <a:ext cx="4303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i="1" dirty="0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We are committed to the earth's ecological environment and safety, human healthy life.</a:t>
            </a:r>
            <a:endParaRPr lang="zh-CN" altLang="en-US" sz="3000" b="1" i="1" dirty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9426" y="4348925"/>
            <a:ext cx="5153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i="1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We help enterprises </a:t>
            </a:r>
          </a:p>
          <a:p>
            <a:r>
              <a:rPr lang="en-US" altLang="zh-CN" sz="3000" b="1" i="1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improving product quality</a:t>
            </a:r>
          </a:p>
          <a:p>
            <a:r>
              <a:rPr lang="en-US" altLang="zh-CN" sz="3000" b="1" i="1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improving work efficiency</a:t>
            </a:r>
          </a:p>
          <a:p>
            <a:r>
              <a:rPr lang="en-US" altLang="zh-CN" sz="3000" b="1" i="1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Improving economic efficiency</a:t>
            </a:r>
            <a:endParaRPr lang="zh-CN" altLang="en-US" sz="3000" b="1" i="1" dirty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8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9" y="240384"/>
            <a:ext cx="889542" cy="491460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1286934" y="210115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x-none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Our plan:2018~2019</a:t>
            </a:r>
            <a:endParaRPr kumimoji="1"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隶书"/>
              <a:ea typeface="华文隶书"/>
              <a:cs typeface="华文隶书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227939" y="794891"/>
            <a:ext cx="36497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371004" y="1070331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/>
              <a:t>工业及实验室项目</a:t>
            </a:r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2906636" y="2966861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/>
              <a:t>政府采购项目</a:t>
            </a:r>
            <a:endParaRPr lang="zh-CN" altLang="en-US" sz="4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27939" y="6360805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1067" y="1761407"/>
            <a:ext cx="839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dirty="0"/>
              <a:t>Industrial and </a:t>
            </a:r>
            <a:r>
              <a:rPr kumimoji="1" lang="en-US" altLang="zh-CN" sz="3600" dirty="0" smtClean="0"/>
              <a:t>laboratory projects</a:t>
            </a:r>
            <a:endParaRPr kumimoji="1" lang="zh-CN" altLang="en-US" sz="3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286934" y="3862895"/>
            <a:ext cx="692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dirty="0"/>
              <a:t>Government procurement </a:t>
            </a:r>
            <a:r>
              <a:rPr kumimoji="1" lang="en-US" altLang="zh-CN" sz="3600" dirty="0" smtClean="0"/>
              <a:t>projects</a:t>
            </a:r>
            <a:endParaRPr kumimoji="1" lang="zh-CN" altLang="en-US" sz="3600" dirty="0"/>
          </a:p>
        </p:txBody>
      </p:sp>
      <p:sp>
        <p:nvSpPr>
          <p:cNvPr id="2" name="文本框 1"/>
          <p:cNvSpPr txBox="1"/>
          <p:nvPr/>
        </p:nvSpPr>
        <p:spPr>
          <a:xfrm>
            <a:off x="1794933" y="4961467"/>
            <a:ext cx="592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dirty="0" smtClean="0"/>
              <a:t>民用项目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982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524631"/>
            <a:ext cx="4564048" cy="1299696"/>
          </a:xfrm>
          <a:prstGeom prst="rect">
            <a:avLst/>
          </a:prstGeom>
        </p:spPr>
      </p:pic>
      <p:pic>
        <p:nvPicPr>
          <p:cNvPr id="4" name="Picture 1" descr="未标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4" y="1609296"/>
            <a:ext cx="132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227939" y="6360805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081" y="844434"/>
            <a:ext cx="2235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err="1" smtClean="0">
                <a:latin typeface="Heiti SC Light"/>
                <a:ea typeface="Heiti SC Light"/>
                <a:cs typeface="Heiti SC Light"/>
              </a:rPr>
              <a:t>R</a:t>
            </a:r>
            <a:r>
              <a:rPr lang="en-US" altLang="zh-CN" sz="3600" b="1" dirty="0" err="1" smtClean="0">
                <a:latin typeface="Heiti SC Light"/>
                <a:ea typeface="Heiti SC Light"/>
                <a:cs typeface="Heiti SC Light"/>
              </a:rPr>
              <a:t>o</a:t>
            </a:r>
            <a:r>
              <a:rPr lang="en-US" altLang="zh-TW" sz="3600" b="1" dirty="0" err="1" smtClean="0">
                <a:latin typeface="Heiti SC Light"/>
                <a:ea typeface="Heiti SC Light"/>
                <a:cs typeface="Heiti SC Light"/>
              </a:rPr>
              <a:t>HS</a:t>
            </a:r>
            <a:r>
              <a:rPr lang="zh-TW" altLang="en-US" sz="3600" b="1" dirty="0" smtClean="0">
                <a:latin typeface="Heiti SC Light"/>
                <a:ea typeface="Heiti SC Light"/>
                <a:cs typeface="Heiti SC Light"/>
              </a:rPr>
              <a:t>项目</a:t>
            </a:r>
            <a:endParaRPr lang="zh-CN" altLang="en-US" sz="3600" b="1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081" y="2824957"/>
            <a:ext cx="82207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2018</a:t>
            </a:r>
            <a:r>
              <a:rPr kumimoji="1" lang="zh-CN" altLang="en-US" dirty="0" smtClean="0"/>
              <a:t>～</a:t>
            </a:r>
            <a:r>
              <a:rPr kumimoji="1" lang="en-US" altLang="zh-CN" dirty="0" smtClean="0"/>
              <a:t>2019</a:t>
            </a:r>
            <a:r>
              <a:rPr kumimoji="1" lang="zh-CN" altLang="en-US" dirty="0" smtClean="0"/>
              <a:t>年，研发和生产高、中、低价位的</a:t>
            </a:r>
            <a:r>
              <a:rPr kumimoji="1" lang="en-US" altLang="zh-CN" dirty="0" smtClean="0"/>
              <a:t>ROHS</a:t>
            </a:r>
            <a:r>
              <a:rPr kumimoji="1" lang="zh-CN" altLang="en-US" dirty="0" smtClean="0"/>
              <a:t>分析仪器，涉及到以下企业及其配件商</a:t>
            </a:r>
            <a:r>
              <a:rPr kumimoji="1" lang="zh-CN" altLang="zh-CN" dirty="0" smtClean="0"/>
              <a:t>:</a:t>
            </a:r>
            <a:endParaRPr kumimoji="1" lang="zh-CN" altLang="en-US" dirty="0" smtClean="0"/>
          </a:p>
          <a:p>
            <a:r>
              <a:rPr lang="en-US" altLang="zh-CN" sz="1400" dirty="0" smtClean="0"/>
              <a:t>1</a:t>
            </a:r>
            <a:r>
              <a:rPr lang="zh-CN" altLang="en-US" sz="1400" dirty="0"/>
              <a:t>、大型家用电器：冰箱、洗衣机、微波炉、空调、白家电，如电冰箱，洗衣机，微波炉，空调， 吸尘器，热水器等</a:t>
            </a:r>
          </a:p>
          <a:p>
            <a:r>
              <a:rPr lang="en-US" altLang="zh-CN" sz="1400" dirty="0"/>
              <a:t>2</a:t>
            </a:r>
            <a:r>
              <a:rPr lang="zh-CN" altLang="en-US" sz="1400" dirty="0"/>
              <a:t>、小型家用电器：吸尘器、电熨斗、电吹风、烤箱、钟表等、黑家电，如音频、视频产品，</a:t>
            </a:r>
            <a:r>
              <a:rPr lang="en-US" altLang="zh-CN" sz="1400" dirty="0"/>
              <a:t>DVD </a:t>
            </a:r>
            <a:r>
              <a:rPr lang="zh-CN" altLang="en-US" sz="1400" dirty="0"/>
              <a:t>，</a:t>
            </a:r>
            <a:r>
              <a:rPr lang="en-US" altLang="zh-CN" sz="1400" dirty="0"/>
              <a:t>CD</a:t>
            </a:r>
            <a:r>
              <a:rPr lang="zh-CN" altLang="en-US" sz="1400" dirty="0"/>
              <a:t>，电视接收机，</a:t>
            </a:r>
            <a:r>
              <a:rPr lang="en-US" altLang="zh-CN" sz="1400" dirty="0"/>
              <a:t>IT</a:t>
            </a:r>
            <a:r>
              <a:rPr lang="zh-CN" altLang="en-US" sz="1400" dirty="0"/>
              <a:t>产品，数码产品，通信产品等；</a:t>
            </a:r>
          </a:p>
          <a:p>
            <a:r>
              <a:rPr lang="en-US" altLang="zh-CN" sz="1400" dirty="0"/>
              <a:t>3</a:t>
            </a:r>
            <a:r>
              <a:rPr lang="zh-CN" altLang="en-US" sz="1400" dirty="0"/>
              <a:t>、</a:t>
            </a:r>
            <a:r>
              <a:rPr lang="en-US" altLang="zh-CN" sz="1400" dirty="0"/>
              <a:t>IT</a:t>
            </a:r>
            <a:r>
              <a:rPr lang="zh-CN" altLang="en-US" sz="1400" dirty="0"/>
              <a:t>及通讯仪器：计算机、传真机、电话机、手机等、电动工具； 电动电子玩具； 医疗电气设备。</a:t>
            </a:r>
          </a:p>
          <a:p>
            <a:r>
              <a:rPr lang="en-US" altLang="zh-CN" sz="1400" dirty="0"/>
              <a:t>4</a:t>
            </a:r>
            <a:r>
              <a:rPr lang="zh-CN" altLang="en-US" sz="1400" dirty="0"/>
              <a:t>、民用装置：收音机、电视机、录象机、乐器等</a:t>
            </a:r>
          </a:p>
          <a:p>
            <a:r>
              <a:rPr lang="en-US" altLang="zh-CN" sz="1400" dirty="0"/>
              <a:t>5</a:t>
            </a:r>
            <a:r>
              <a:rPr lang="zh-CN" altLang="en-US" sz="1400" dirty="0"/>
              <a:t>、照明器具：除家庭用照明外的荧光灯等，照明控制装置</a:t>
            </a:r>
          </a:p>
          <a:p>
            <a:r>
              <a:rPr lang="en-US" altLang="zh-CN" sz="1400" dirty="0"/>
              <a:t>6</a:t>
            </a:r>
            <a:r>
              <a:rPr lang="zh-CN" altLang="en-US" sz="1400" dirty="0"/>
              <a:t>、电动工具：电钻、车床、焊接、喷雾器等</a:t>
            </a:r>
          </a:p>
          <a:p>
            <a:r>
              <a:rPr lang="en-US" altLang="zh-CN" sz="1400" dirty="0"/>
              <a:t>7</a:t>
            </a:r>
            <a:r>
              <a:rPr lang="zh-CN" altLang="en-US" sz="1400" dirty="0"/>
              <a:t>、资讯科技及电讯设备（虽然在一些国家基础设施设备是豁免）</a:t>
            </a:r>
            <a:r>
              <a:rPr lang="en-US" altLang="zh-CN" sz="1400" dirty="0"/>
              <a:t>4</a:t>
            </a:r>
            <a:r>
              <a:rPr lang="zh-CN" altLang="en-US" sz="1400" dirty="0"/>
              <a:t>。消费性设备。</a:t>
            </a:r>
            <a:r>
              <a:rPr lang="en-US" altLang="zh-CN" sz="1400" dirty="0"/>
              <a:t>5</a:t>
            </a:r>
            <a:r>
              <a:rPr lang="zh-CN" altLang="en-US" sz="1400" dirty="0"/>
              <a:t>。照明设备，包括灯泡。</a:t>
            </a:r>
          </a:p>
          <a:p>
            <a:r>
              <a:rPr lang="en-US" altLang="zh-CN" sz="1400" dirty="0"/>
              <a:t>6</a:t>
            </a:r>
            <a:r>
              <a:rPr lang="zh-CN" altLang="en-US" sz="1400" dirty="0"/>
              <a:t>、电子和电气工具。</a:t>
            </a:r>
            <a:r>
              <a:rPr lang="en-US" altLang="zh-CN" sz="1400" dirty="0"/>
              <a:t>7 </a:t>
            </a:r>
            <a:r>
              <a:rPr lang="zh-CN" altLang="en-US" sz="1400" dirty="0"/>
              <a:t>玩具，休闲和运动设备。</a:t>
            </a:r>
          </a:p>
          <a:p>
            <a:r>
              <a:rPr lang="en-US" altLang="zh-CN" sz="1400" dirty="0"/>
              <a:t>8</a:t>
            </a:r>
            <a:r>
              <a:rPr lang="zh-CN" altLang="en-US" sz="1400" dirty="0"/>
              <a:t>、医疗器械（目前豁免）</a:t>
            </a:r>
          </a:p>
          <a:p>
            <a:r>
              <a:rPr lang="en-US" altLang="zh-CN" sz="1400" dirty="0"/>
              <a:t>9</a:t>
            </a:r>
            <a:r>
              <a:rPr lang="zh-CN" altLang="en-US" sz="1400" dirty="0"/>
              <a:t>、监测和控制仪器（目前豁免）</a:t>
            </a:r>
          </a:p>
          <a:p>
            <a:r>
              <a:rPr lang="en-US" altLang="zh-CN" sz="1400" dirty="0"/>
              <a:t>10</a:t>
            </a:r>
            <a:r>
              <a:rPr lang="zh-CN" altLang="en-US" sz="1400" dirty="0"/>
              <a:t>、自动售货机。</a:t>
            </a:r>
          </a:p>
          <a:p>
            <a:r>
              <a:rPr lang="en-US" altLang="zh-CN" sz="1400" dirty="0"/>
              <a:t>11</a:t>
            </a:r>
            <a:r>
              <a:rPr lang="zh-CN" altLang="en-US" sz="1400" dirty="0"/>
              <a:t>、半导体器件</a:t>
            </a:r>
            <a:r>
              <a:rPr lang="zh-CN" altLang="en-US" sz="1400" dirty="0" smtClean="0"/>
              <a:t>。</a:t>
            </a:r>
            <a:endParaRPr lang="zh-CN" altLang="en-US" sz="1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2913048" y="878300"/>
            <a:ext cx="529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 smtClean="0">
                <a:latin typeface="Heiti SC Light"/>
                <a:ea typeface="Heiti SC Light"/>
                <a:cs typeface="Heiti SC Light"/>
              </a:rPr>
              <a:t>R</a:t>
            </a:r>
            <a:r>
              <a:rPr lang="en-US" altLang="zh-CN" sz="3600" b="1" dirty="0" err="1" smtClean="0">
                <a:latin typeface="Heiti SC Light"/>
                <a:ea typeface="Heiti SC Light"/>
                <a:cs typeface="Heiti SC Light"/>
              </a:rPr>
              <a:t>o</a:t>
            </a:r>
            <a:r>
              <a:rPr lang="en-US" altLang="zh-TW" sz="3600" b="1" dirty="0" err="1" smtClean="0">
                <a:latin typeface="Heiti SC Light"/>
                <a:ea typeface="Heiti SC Light"/>
                <a:cs typeface="Heiti SC Light"/>
              </a:rPr>
              <a:t>HS</a:t>
            </a:r>
            <a:r>
              <a:rPr lang="en-US" altLang="zh-TW" sz="3600" b="1" dirty="0" smtClean="0"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3600" dirty="0" smtClean="0"/>
              <a:t>Project</a:t>
            </a:r>
            <a:r>
              <a:rPr lang="en-US" altLang="zh-TW" sz="3600" b="1" dirty="0" smtClean="0">
                <a:latin typeface="Heiti SC Light"/>
                <a:ea typeface="Heiti SC Light"/>
                <a:cs typeface="Heiti SC Light"/>
              </a:rPr>
              <a:t> </a:t>
            </a:r>
            <a:endParaRPr lang="zh-CN" altLang="en-US" sz="3600" b="1" dirty="0" smtClean="0">
              <a:latin typeface="Heiti SC Light"/>
              <a:ea typeface="Heiti SC Light"/>
              <a:cs typeface="Heiti SC Ligh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39" y="240384"/>
            <a:ext cx="889542" cy="491460"/>
          </a:xfrm>
          <a:prstGeom prst="rect">
            <a:avLst/>
          </a:prstGeom>
          <a:effectLst/>
        </p:spPr>
      </p:pic>
      <p:sp>
        <p:nvSpPr>
          <p:cNvPr id="25" name="文本框 24"/>
          <p:cNvSpPr txBox="1"/>
          <p:nvPr/>
        </p:nvSpPr>
        <p:spPr>
          <a:xfrm>
            <a:off x="1286934" y="210115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x-none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Our plan:2018~2019</a:t>
            </a:r>
            <a:endParaRPr kumimoji="1"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隶书"/>
              <a:ea typeface="华文隶书"/>
              <a:cs typeface="华文隶书"/>
            </a:endParaRPr>
          </a:p>
        </p:txBody>
      </p:sp>
      <p:cxnSp>
        <p:nvCxnSpPr>
          <p:cNvPr id="26" name="直线连接符 25"/>
          <p:cNvCxnSpPr/>
          <p:nvPr/>
        </p:nvCxnSpPr>
        <p:spPr>
          <a:xfrm>
            <a:off x="227939" y="794891"/>
            <a:ext cx="36497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970" y="872235"/>
            <a:ext cx="5270500" cy="1739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7939" y="6360805"/>
            <a:ext cx="866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深圳市华唯计量技术开发有限公司</a:t>
            </a:r>
            <a:endParaRPr kumimoji="1"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65727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Shenzhen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Unique Metrical Technology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</a:rPr>
              <a:t>Co.Ltd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6687" y="872235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/>
              <a:t>粮食重金属检测项目</a:t>
            </a:r>
            <a:endParaRPr lang="zh-CN" altLang="en-US" sz="3600" dirty="0"/>
          </a:p>
        </p:txBody>
      </p:sp>
      <p:pic>
        <p:nvPicPr>
          <p:cNvPr id="10" name="Picture 3" descr="MVSPS7IXSIM8(C8CFZUR[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585484"/>
            <a:ext cx="1210734" cy="154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252133" y="2792007"/>
            <a:ext cx="5909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政府采购项目，关系到粮食的重金属有害物质的快速检测。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386687" y="2278278"/>
            <a:ext cx="8077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aseline="30000" dirty="0">
                <a:latin typeface="Arial Black"/>
                <a:cs typeface="Arial Black"/>
              </a:rPr>
              <a:t>OILS HEAVY METAL </a:t>
            </a:r>
            <a:r>
              <a:rPr lang="en-US" altLang="zh-CN" sz="3600" baseline="30000" dirty="0" smtClean="0">
                <a:latin typeface="Arial Black"/>
                <a:cs typeface="Arial Black"/>
              </a:rPr>
              <a:t>DETECTION PROJECT</a:t>
            </a:r>
            <a:endParaRPr lang="zh-CN" altLang="en-US" sz="3600" dirty="0" smtClean="0">
              <a:latin typeface="Arial Black"/>
              <a:cs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599" y="4127729"/>
            <a:ext cx="81868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At present, about 700units government tenders are being purchased each year</a:t>
            </a:r>
          </a:p>
          <a:p>
            <a:r>
              <a:rPr lang="en-US" altLang="zh-CN" sz="3200" dirty="0" smtClean="0"/>
              <a:t>and it is expected to reach more than 1000 units in 2019.</a:t>
            </a:r>
            <a:endParaRPr lang="zh-CN" altLang="en-US" sz="32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39" y="240384"/>
            <a:ext cx="889542" cy="491460"/>
          </a:xfrm>
          <a:prstGeom prst="rect">
            <a:avLst/>
          </a:prstGeom>
          <a:effectLst/>
        </p:spPr>
      </p:pic>
      <p:sp>
        <p:nvSpPr>
          <p:cNvPr id="20" name="文本框 19"/>
          <p:cNvSpPr txBox="1"/>
          <p:nvPr/>
        </p:nvSpPr>
        <p:spPr>
          <a:xfrm>
            <a:off x="1286934" y="210115"/>
            <a:ext cx="7509537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x-none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隶书"/>
                <a:ea typeface="华文隶书"/>
                <a:cs typeface="华文隶书"/>
              </a:rPr>
              <a:t>Our plan:2018~2019</a:t>
            </a:r>
            <a:endParaRPr kumimoji="1"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隶书"/>
              <a:ea typeface="华文隶书"/>
              <a:cs typeface="华文隶书"/>
            </a:endParaRPr>
          </a:p>
        </p:txBody>
      </p:sp>
      <p:cxnSp>
        <p:nvCxnSpPr>
          <p:cNvPr id="21" name="直线连接符 20"/>
          <p:cNvCxnSpPr/>
          <p:nvPr/>
        </p:nvCxnSpPr>
        <p:spPr>
          <a:xfrm>
            <a:off x="227939" y="794891"/>
            <a:ext cx="36497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3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1664</Words>
  <Application>Microsoft Office PowerPoint</Application>
  <PresentationFormat>On-screen Show (4:3)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新細明體</vt:lpstr>
      <vt:lpstr>黑体</vt:lpstr>
      <vt:lpstr>宋体</vt:lpstr>
      <vt:lpstr>Arial</vt:lpstr>
      <vt:lpstr>Arial Black</vt:lpstr>
      <vt:lpstr>Calibri</vt:lpstr>
      <vt:lpstr>Heiti SC Light</vt:lpstr>
      <vt:lpstr>华文隶书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unique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欣 丁</dc:creator>
  <cp:lastModifiedBy>Sơn Vũ</cp:lastModifiedBy>
  <cp:revision>238</cp:revision>
  <cp:lastPrinted>2018-11-02T13:09:15Z</cp:lastPrinted>
  <dcterms:created xsi:type="dcterms:W3CDTF">2018-11-02T07:40:43Z</dcterms:created>
  <dcterms:modified xsi:type="dcterms:W3CDTF">2020-11-13T07:56:18Z</dcterms:modified>
</cp:coreProperties>
</file>